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94" r:id="rId11"/>
    <p:sldId id="267" r:id="rId12"/>
    <p:sldId id="268" r:id="rId13"/>
    <p:sldId id="293" r:id="rId14"/>
    <p:sldId id="269" r:id="rId15"/>
    <p:sldId id="282" r:id="rId16"/>
    <p:sldId id="270" r:id="rId17"/>
    <p:sldId id="283" r:id="rId18"/>
    <p:sldId id="271" r:id="rId19"/>
    <p:sldId id="272" r:id="rId20"/>
    <p:sldId id="312" r:id="rId21"/>
    <p:sldId id="273" r:id="rId22"/>
    <p:sldId id="296" r:id="rId23"/>
    <p:sldId id="262" r:id="rId24"/>
    <p:sldId id="263" r:id="rId25"/>
    <p:sldId id="311" r:id="rId26"/>
    <p:sldId id="266" r:id="rId27"/>
    <p:sldId id="278" r:id="rId28"/>
    <p:sldId id="264" r:id="rId29"/>
  </p:sldIdLst>
  <p:sldSz cx="9144000" cy="5143500" type="screen16x9"/>
  <p:notesSz cx="6858000" cy="9144000"/>
  <p:embeddedFontLst>
    <p:embeddedFont>
      <p:font typeface="Lato Black" panose="020F0802020204030203"/>
      <p:bold r:id="rId33"/>
    </p:embeddedFont>
    <p:embeddedFont>
      <p:font typeface="Lato" panose="020F0502020204030203"/>
      <p:regular r:id="rId34"/>
      <p:bold r:id="rId35"/>
      <p:italic r:id="rId36"/>
    </p:embeddedFont>
    <p:embeddedFont>
      <p:font typeface="Trebuchet MS" panose="020B0603020202020204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510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font" Target="fonts/font8.fntdata"/><Relationship Id="rId4" Type="http://schemas.openxmlformats.org/officeDocument/2006/relationships/slide" Target="slides/slide1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 Text 1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0A185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/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141414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 Option 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 Text 1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0A185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/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- India I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141414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141414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0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 panose="020F0802020204030203"/>
              <a:buNone/>
              <a:defRPr sz="2800" b="0" i="0" u="none" strike="noStrike" cap="none">
                <a:solidFill>
                  <a:srgbClr val="1F1F50"/>
                </a:solidFill>
                <a:latin typeface="Lato Black" panose="020F0802020204030203"/>
                <a:ea typeface="Lato Black" panose="020F0802020204030203"/>
                <a:cs typeface="Lato Black" panose="020F0802020204030203"/>
                <a:sym typeface="Lato Black" panose="020F08020202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 panose="020F0502020204030203"/>
              <a:buChar char="●"/>
              <a:defRPr sz="1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 panose="020F0802020204030203"/>
              <a:buNone/>
              <a:defRPr sz="2800" b="0" i="0" u="none" strike="noStrike" cap="none">
                <a:solidFill>
                  <a:srgbClr val="1F1F50"/>
                </a:solidFill>
                <a:latin typeface="Lato Black" panose="020F0802020204030203"/>
                <a:ea typeface="Lato Black" panose="020F0802020204030203"/>
                <a:cs typeface="Lato Black" panose="020F0802020204030203"/>
                <a:sym typeface="Lato Black" panose="020F08020202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 panose="020F0502020204030203"/>
              <a:buChar char="●"/>
              <a:defRPr sz="1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900" u="sng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Bank of Baroda Hackathon - 2022                       </a:t>
            </a:r>
            <a:endParaRPr sz="2900" u="sng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2161540"/>
            <a:ext cx="6489065" cy="62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GB" sz="2900" b="1" i="0" u="none" strike="noStrike" cap="none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Your Team Name : </a:t>
            </a:r>
            <a:r>
              <a:rPr lang="en-US" altLang="en-GB" sz="2900" b="1" i="0" u="none" strike="noStrike" cap="none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Dynamic Energy</a:t>
            </a:r>
            <a:endParaRPr lang="en-US" altLang="en-GB" sz="2900" b="1" i="0" u="none" strike="noStrike" cap="none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158750" y="2992755"/>
            <a:ext cx="6948805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Your team bio :</a:t>
            </a:r>
            <a:r>
              <a:rPr lang="en-US" altLang="en-GB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1.M.Swetha - 3rd year, ECE </a:t>
            </a:r>
            <a:r>
              <a:rPr lang="en-US" altLang="en-GB" sz="1700" i="0" u="none" strike="noStrike" cap="none" dirty="0" err="1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Dept</a:t>
            </a:r>
            <a:endParaRPr lang="en-US" altLang="en-GB" sz="1700" i="0" u="none" strike="noStrike" cap="none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GB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2.A.Veroni </a:t>
            </a:r>
            <a:r>
              <a:rPr lang="en-US" altLang="en-GB" sz="1700" i="0" u="none" strike="noStrike" cap="none" dirty="0" err="1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divya</a:t>
            </a:r>
            <a:r>
              <a:rPr lang="en-US" altLang="en-GB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- 3rd year, ECE </a:t>
            </a:r>
            <a:r>
              <a:rPr lang="en-US" altLang="en-GB" sz="1700" i="0" u="none" strike="noStrike" cap="none" dirty="0" err="1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Dept</a:t>
            </a:r>
            <a:endParaRPr sz="1700" i="0" u="none" strike="noStrike" cap="none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GB" sz="12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Date :</a:t>
            </a:r>
            <a:r>
              <a:rPr lang="en-US" altLang="en-GB" sz="12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06</a:t>
            </a:r>
            <a:r>
              <a:rPr lang="en-US" altLang="en-GB" sz="1200" i="0" u="none" strike="noStrike" cap="none" dirty="0" smtClean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.11.2022</a:t>
            </a:r>
            <a:endParaRPr lang="en-US" altLang="en-GB" sz="1200" i="0" u="none" strike="noStrike" cap="none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Technology Partner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152" y="57465"/>
            <a:ext cx="5647500" cy="576000"/>
          </a:xfrm>
        </p:spPr>
        <p:txBody>
          <a:bodyPr/>
          <a:p>
            <a:r>
              <a:rPr lang="en-US" sz="2000" dirty="0" smtClean="0">
                <a:sym typeface="+mn-ea"/>
              </a:rPr>
              <a:t>Module 2 - Voice Bot:</a:t>
            </a:r>
            <a:br>
              <a:rPr lang="en-IN" dirty="0"/>
            </a:b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643890"/>
            <a:ext cx="4385945" cy="3855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565" y="643890"/>
            <a:ext cx="4413250" cy="38550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43000" y="4629150"/>
            <a:ext cx="21120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Feeded Javascript Code</a:t>
            </a:r>
            <a:endParaRPr lang="en-I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6495415" y="4629150"/>
            <a:ext cx="7175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Output</a:t>
            </a:r>
            <a:endParaRPr lang="en-I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617" y="229550"/>
            <a:ext cx="6134784" cy="576000"/>
          </a:xfrm>
        </p:spPr>
        <p:txBody>
          <a:bodyPr/>
          <a:lstStyle/>
          <a:p>
            <a:r>
              <a:rPr lang="en-US" sz="2000" dirty="0" smtClean="0"/>
              <a:t>Module 3 – Account opening form(Example):</a:t>
            </a: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819150"/>
            <a:ext cx="5975350" cy="418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b="1" dirty="0" smtClean="0"/>
              <a:t>Account opening form</a:t>
            </a:r>
            <a:r>
              <a:rPr lang="en-US" dirty="0" smtClean="0"/>
              <a:t> is created by us for the prototype.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This form is created using </a:t>
            </a:r>
            <a:r>
              <a:rPr lang="en-US" b="1" dirty="0" smtClean="0"/>
              <a:t>HTML in Visual Studio Code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 basic details asked in the form created by us are as follows: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Language – To be chosen to fill the form in their native language.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Branch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Full Name, Last Name, Initial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Date of Birth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Gender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Mobile no.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Country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Email id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Address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altLang="en-US" dirty="0" smtClean="0"/>
              <a:t>Photo copy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Aadhar</a:t>
            </a:r>
            <a:r>
              <a:rPr lang="en-US" dirty="0" smtClean="0"/>
              <a:t> No.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PAN No.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altLang="en-US" dirty="0" smtClean="0"/>
              <a:t>Signature</a:t>
            </a:r>
            <a:endParaRPr lang="en-IN" altLang="en-US" dirty="0" smtClean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 dirty="0" smtClean="0"/>
              <a:t>Submit option</a:t>
            </a:r>
            <a:r>
              <a:rPr lang="en-IN" altLang="en-US" dirty="0" smtClean="0"/>
              <a:t> gets activated, when the entire form is filled.</a:t>
            </a:r>
            <a:endParaRPr lang="en-IN" altLang="en-US" dirty="0" smtClean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 dirty="0" smtClean="0"/>
              <a:t>Reset option</a:t>
            </a:r>
            <a:r>
              <a:rPr lang="en-IN" altLang="en-US" dirty="0" smtClean="0"/>
              <a:t> gets activated for the next user.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33350"/>
            <a:ext cx="6822440" cy="575945"/>
          </a:xfrm>
        </p:spPr>
        <p:txBody>
          <a:bodyPr/>
          <a:p>
            <a:r>
              <a:rPr lang="en-US" sz="2000" dirty="0" smtClean="0">
                <a:sym typeface="+mn-ea"/>
              </a:rPr>
              <a:t>Module 3 – Account opening form(Example):</a:t>
            </a:r>
            <a:endParaRPr lang="en-US" sz="2000"/>
          </a:p>
        </p:txBody>
      </p:sp>
      <p:pic>
        <p:nvPicPr>
          <p:cNvPr id="6" name="Picture 5" descr="WhatsApp Image 2022-11-05 at 21.26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709295"/>
            <a:ext cx="4331970" cy="3790950"/>
          </a:xfrm>
          <a:prstGeom prst="rect">
            <a:avLst/>
          </a:prstGeom>
        </p:spPr>
      </p:pic>
      <p:pic>
        <p:nvPicPr>
          <p:cNvPr id="7" name="Picture 6" descr="WhatsApp Image 2022-11-05 at 22.35.27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0" y="709295"/>
            <a:ext cx="4328795" cy="37909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295400" y="4552950"/>
            <a:ext cx="179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Feeded HTML Code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447790" y="4552950"/>
            <a:ext cx="7175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Output</a:t>
            </a:r>
            <a:endParaRPr lang="en-I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52" y="209865"/>
            <a:ext cx="6972984" cy="576000"/>
          </a:xfrm>
        </p:spPr>
        <p:txBody>
          <a:bodyPr/>
          <a:lstStyle/>
          <a:p>
            <a:r>
              <a:rPr lang="en-US" sz="2000" dirty="0" smtClean="0"/>
              <a:t>Module 4 – Interaction between User and Virtual Avatar:</a:t>
            </a:r>
            <a:endParaRPr lang="en-IN" sz="2000" dirty="0"/>
          </a:p>
        </p:txBody>
      </p:sp>
      <p:sp>
        <p:nvSpPr>
          <p:cNvPr id="3" name="Text Box 2"/>
          <p:cNvSpPr txBox="1"/>
          <p:nvPr/>
        </p:nvSpPr>
        <p:spPr>
          <a:xfrm>
            <a:off x="152400" y="819150"/>
            <a:ext cx="456692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Sam </a:t>
            </a:r>
            <a:r>
              <a:rPr lang="en-IN" altLang="en-US" b="1"/>
              <a:t>greets and interacts</a:t>
            </a:r>
            <a:r>
              <a:rPr lang="en-IN" altLang="en-US"/>
              <a:t> with the user.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First of all, Sam asks the user to </a:t>
            </a:r>
            <a:r>
              <a:rPr lang="en-IN" altLang="en-US" b="1"/>
              <a:t>choose a language to interact.</a:t>
            </a:r>
            <a:endParaRPr lang="en-IN" altLang="en-US" b="1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Then, he asks for what kind of help he could offer.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On the selection of the type of form, Sam </a:t>
            </a:r>
            <a:r>
              <a:rPr lang="en-IN" altLang="en-US" b="1"/>
              <a:t>opens </a:t>
            </a:r>
            <a:r>
              <a:rPr lang="en-IN" altLang="en-US"/>
              <a:t>the respective </a:t>
            </a:r>
            <a:r>
              <a:rPr lang="en-IN" altLang="en-US" b="1"/>
              <a:t>digital form to be filled</a:t>
            </a:r>
            <a:r>
              <a:rPr lang="en-IN" altLang="en-US"/>
              <a:t>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/>
              <a:t>Sam asks the user about all the details asked in the digital form.</a:t>
            </a:r>
            <a:endParaRPr lang="en-IN" altLang="en-US" b="1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</a:t>
            </a:r>
            <a:r>
              <a:rPr lang="en-IN" altLang="en-US" b="1"/>
              <a:t> form gets automatically filled</a:t>
            </a:r>
            <a:r>
              <a:rPr lang="en-IN" altLang="en-US"/>
              <a:t> as soon as the user replies.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/>
              <a:t>On the completion of the form, Sam turns on the Camera.</a:t>
            </a:r>
            <a:endParaRPr lang="en-IN" altLang="en-US" b="1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He will ask the user to show the </a:t>
            </a:r>
            <a:r>
              <a:rPr lang="en-IN" altLang="en-US" b="1"/>
              <a:t>KYC Documents of the user</a:t>
            </a:r>
            <a:r>
              <a:rPr lang="en-IN" altLang="en-US"/>
              <a:t> infront of the Camera to </a:t>
            </a:r>
            <a:r>
              <a:rPr lang="en-IN" altLang="en-US" b="1"/>
              <a:t>scan</a:t>
            </a:r>
            <a:r>
              <a:rPr lang="en-IN" altLang="en-US"/>
              <a:t>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/>
              <a:t>After scanning, Sam tells the user whether the form is successfully submitted or not</a:t>
            </a:r>
            <a:r>
              <a:rPr lang="en-IN" altLang="en-US"/>
              <a:t>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Then he wishes the user to see him again.</a:t>
            </a:r>
            <a:endParaRPr lang="en-IN" altLang="en-US"/>
          </a:p>
        </p:txBody>
      </p:sp>
      <p:pic>
        <p:nvPicPr>
          <p:cNvPr id="4" name="Picture 3" descr="WhatsApp Image 2022-11-05 at 21.13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260" y="772160"/>
            <a:ext cx="654304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09550"/>
            <a:ext cx="7738745" cy="575945"/>
          </a:xfrm>
        </p:spPr>
        <p:txBody>
          <a:bodyPr/>
          <a:p>
            <a:r>
              <a:rPr lang="en-US" sz="2000" dirty="0" smtClean="0">
                <a:sym typeface="+mn-ea"/>
              </a:rPr>
              <a:t>Module 4 – Interaction between User and Virtual Avatar:</a:t>
            </a:r>
            <a:br>
              <a:rPr lang="en-IN" dirty="0"/>
            </a:br>
            <a:endParaRPr lang="en-US"/>
          </a:p>
        </p:txBody>
      </p:sp>
      <p:pic>
        <p:nvPicPr>
          <p:cNvPr id="5" name="Picture 4" descr="WhatsApp Image 2022-11-05 at 22.35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035" y="879475"/>
            <a:ext cx="5588635" cy="3761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1950"/>
            <a:ext cx="4055110" cy="575945"/>
          </a:xfrm>
        </p:spPr>
        <p:txBody>
          <a:bodyPr/>
          <a:lstStyle/>
          <a:p>
            <a:r>
              <a:rPr lang="en-US" sz="2000" dirty="0" smtClean="0"/>
              <a:t>Module 5 – Automatic Filling of </a:t>
            </a:r>
            <a:br>
              <a:rPr lang="en-US" sz="2000" dirty="0" smtClean="0"/>
            </a:br>
            <a:r>
              <a:rPr lang="en-IN" altLang="en-US" sz="2000" dirty="0" smtClean="0"/>
              <a:t>                                        </a:t>
            </a:r>
            <a:r>
              <a:rPr lang="en-US" sz="2000" dirty="0" smtClean="0"/>
              <a:t>Form:</a:t>
            </a:r>
            <a:endParaRPr lang="en-IN" sz="2000" dirty="0"/>
          </a:p>
        </p:txBody>
      </p:sp>
      <p:pic>
        <p:nvPicPr>
          <p:cNvPr id="3" name="Picture 2" descr="WhatsApp Image 2022-11-05 at 22.35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0365" y="742950"/>
            <a:ext cx="4772660" cy="3794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0830" y="1733550"/>
            <a:ext cx="389953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 Voice Bot behind the Virtual Avatar receives the answers from the user.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/>
              <a:t>The Client and Server are connected using API Connection.</a:t>
            </a:r>
            <a:endParaRPr lang="en-IN" altLang="en-US" b="1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/>
              <a:t>API Connection is achieved by Nodejs, Expressjs, MySQL, Reactjs.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Now, the </a:t>
            </a:r>
            <a:r>
              <a:rPr lang="en-IN" altLang="en-US" b="1"/>
              <a:t>answers are sent to the Server.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 Server </a:t>
            </a:r>
            <a:r>
              <a:rPr lang="en-IN" altLang="en-US" b="1"/>
              <a:t>stores</a:t>
            </a:r>
            <a:r>
              <a:rPr lang="en-IN" altLang="en-US"/>
              <a:t> the Answers in the </a:t>
            </a:r>
            <a:r>
              <a:rPr lang="en-IN" altLang="en-US" b="1"/>
              <a:t>Data Base</a:t>
            </a:r>
            <a:r>
              <a:rPr lang="en-IN" altLang="en-US"/>
              <a:t>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Then it is </a:t>
            </a:r>
            <a:r>
              <a:rPr lang="en-IN" altLang="en-US" b="1"/>
              <a:t>sent back</a:t>
            </a:r>
            <a:r>
              <a:rPr lang="en-IN" altLang="en-US"/>
              <a:t> to the form by server for </a:t>
            </a:r>
            <a:r>
              <a:rPr lang="en-IN" altLang="en-US" b="1"/>
              <a:t>autofilling</a:t>
            </a:r>
            <a:r>
              <a:rPr lang="en-IN" altLang="en-US"/>
              <a:t>.</a:t>
            </a:r>
            <a:endParaRPr lang="en-I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52" y="514665"/>
            <a:ext cx="5647500" cy="576000"/>
          </a:xfrm>
        </p:spPr>
        <p:txBody>
          <a:bodyPr/>
          <a:lstStyle/>
          <a:p>
            <a:r>
              <a:rPr lang="en-US" sz="2000" dirty="0" smtClean="0"/>
              <a:t>Module 6 – Scanning of KYC Documents:</a:t>
            </a: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200150"/>
            <a:ext cx="575564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The KYC Documents are: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PAN Card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Aadhar</a:t>
            </a:r>
            <a:r>
              <a:rPr lang="en-IN" dirty="0" smtClean="0"/>
              <a:t> Card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Passport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Driving License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Voter’s Identity Card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smtClean="0"/>
              <a:t>Using Python </a:t>
            </a:r>
            <a:r>
              <a:rPr lang="en-IN" b="1" dirty="0" err="1" smtClean="0"/>
              <a:t>codings</a:t>
            </a:r>
            <a:r>
              <a:rPr lang="en-IN" b="1" dirty="0" smtClean="0"/>
              <a:t>, we make the Camera turn on automatically.</a:t>
            </a:r>
            <a:endParaRPr lang="en-I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Sam asks the user to show the </a:t>
            </a:r>
            <a:r>
              <a:rPr lang="en-IN" b="1" dirty="0" smtClean="0"/>
              <a:t>KYC Documents in front of Camera</a:t>
            </a:r>
            <a:r>
              <a:rPr lang="en-IN" dirty="0" smtClean="0"/>
              <a:t>.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smtClean="0"/>
              <a:t>The Camera records and store the video along with the Form.</a:t>
            </a:r>
            <a:endParaRPr lang="en-I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smtClean="0"/>
              <a:t>The recorded video will be mailed to the user along with the form after completion.</a:t>
            </a:r>
            <a:endParaRPr lang="en-IN" b="1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52" y="209865"/>
            <a:ext cx="5647500" cy="576000"/>
          </a:xfrm>
        </p:spPr>
        <p:txBody>
          <a:bodyPr/>
          <a:p>
            <a:r>
              <a:rPr lang="en-US" sz="2000" dirty="0" smtClean="0">
                <a:sym typeface="+mn-ea"/>
              </a:rPr>
              <a:t>Module 6 – Scanning of KYC Documents:</a:t>
            </a:r>
            <a:br>
              <a:rPr lang="en-IN" dirty="0"/>
            </a:br>
            <a:endParaRPr lang="en-US"/>
          </a:p>
        </p:txBody>
      </p:sp>
      <p:pic>
        <p:nvPicPr>
          <p:cNvPr id="6" name="Picture 5" descr="WhatsApp Image 2022-11-06 at 16.11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805815"/>
            <a:ext cx="4206240" cy="3560445"/>
          </a:xfrm>
          <a:prstGeom prst="rect">
            <a:avLst/>
          </a:prstGeom>
        </p:spPr>
      </p:pic>
      <p:pic>
        <p:nvPicPr>
          <p:cNvPr id="7" name="Picture 6" descr="WhatsApp Image 2022-11-05 at 22.55.49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40" y="805815"/>
            <a:ext cx="4309110" cy="35604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95400" y="4465955"/>
            <a:ext cx="18656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Feeded Python Code</a:t>
            </a:r>
            <a:endParaRPr lang="en-I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6248400" y="4465955"/>
            <a:ext cx="7175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Output</a:t>
            </a:r>
            <a:endParaRPr lang="en-I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0805"/>
            <a:ext cx="4931410" cy="575945"/>
          </a:xfrm>
        </p:spPr>
        <p:txBody>
          <a:bodyPr/>
          <a:lstStyle/>
          <a:p>
            <a:r>
              <a:rPr lang="en-US" sz="2000" dirty="0" smtClean="0"/>
              <a:t>Module 7 – Transfer of filled form via mail </a:t>
            </a:r>
            <a:br>
              <a:rPr lang="en-US" sz="2000" dirty="0" smtClean="0"/>
            </a:br>
            <a:r>
              <a:rPr lang="en-IN" altLang="en-US" sz="2000" dirty="0" smtClean="0"/>
              <a:t>                                                </a:t>
            </a:r>
            <a:r>
              <a:rPr lang="en-US" sz="2000" dirty="0" smtClean="0"/>
              <a:t>to User:</a:t>
            </a:r>
            <a:endParaRPr lang="en-IN" sz="2000" dirty="0"/>
          </a:p>
        </p:txBody>
      </p:sp>
      <p:pic>
        <p:nvPicPr>
          <p:cNvPr id="4" name="Picture 3" descr="WhatsApp Image 2022-11-06 at 11.36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895" y="297180"/>
            <a:ext cx="3874135" cy="24701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4800" y="1200150"/>
            <a:ext cx="446976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/>
              <a:t>The Automatically filled form will be sent to the user via mail.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 user details will be </a:t>
            </a:r>
            <a:r>
              <a:rPr lang="en-IN" altLang="en-US" b="1"/>
              <a:t>stored</a:t>
            </a:r>
            <a:r>
              <a:rPr lang="en-IN" altLang="en-US"/>
              <a:t> in the respective </a:t>
            </a:r>
            <a:r>
              <a:rPr lang="en-IN" altLang="en-US" b="1"/>
              <a:t>Excel sheets.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We installed Form Mule in the Add ons option in the Excel sheet.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Then, Form Mule Setup was made. 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/>
              <a:t>Using HTML, we gave Bank’s Mail Id as From address and made the user’s Mail Id as To address.</a:t>
            </a:r>
            <a:endParaRPr lang="en-IN" altLang="en-US" b="1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/>
              <a:t>The entire filled form was made default to be entered into the body of the mail using HTML.</a:t>
            </a:r>
            <a:endParaRPr lang="en-IN" altLang="en-US" b="1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Thus, the entire filled form will be sent to the user via mail.</a:t>
            </a:r>
            <a:endParaRPr lang="en-IN" altLang="en-US"/>
          </a:p>
        </p:txBody>
      </p:sp>
      <p:pic>
        <p:nvPicPr>
          <p:cNvPr id="7" name="Picture 6" descr="WhatsApp Image 2022-11-06 at 12.11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95" y="2767330"/>
            <a:ext cx="3874135" cy="21443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2000"/>
              <a:t>Algorithms/Machine Learning Models:</a:t>
            </a:r>
            <a:endParaRPr lang="en-IN" altLang="en-US" sz="2000"/>
          </a:p>
        </p:txBody>
      </p:sp>
      <p:sp>
        <p:nvSpPr>
          <p:cNvPr id="5" name="Text Box 4"/>
          <p:cNvSpPr txBox="1"/>
          <p:nvPr/>
        </p:nvSpPr>
        <p:spPr>
          <a:xfrm>
            <a:off x="584200" y="979805"/>
            <a:ext cx="612711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The Machine Learning Algorithms implemented in our project are as follows</a:t>
            </a:r>
            <a:endParaRPr lang="en-IN" altLang="en-US"/>
          </a:p>
          <a:p>
            <a:r>
              <a:rPr lang="en-IN" altLang="en-US"/>
              <a:t>1. Speech SDK</a:t>
            </a:r>
            <a:endParaRPr lang="en-IN" altLang="en-US"/>
          </a:p>
          <a:p>
            <a:r>
              <a:rPr lang="en-IN" altLang="en-US"/>
              <a:t>2. Text To Speech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/>
              <a:t>Problem Statement?</a:t>
            </a:r>
            <a:endParaRPr sz="2000"/>
          </a:p>
        </p:txBody>
      </p:sp>
      <p:pic>
        <p:nvPicPr>
          <p:cNvPr id="2" name="Picture 1" descr="WhatsApp Image 2022-09-10 at 3.29.25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19150"/>
            <a:ext cx="1922780" cy="12693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819400" y="1162050"/>
            <a:ext cx="5927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PSU banks is set to open about 300 branches in unbanked areas by December 2022. 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8125" y="3759200"/>
            <a:ext cx="1905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There are many branches of Bank Of Baroda all over India.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Their branches are in </a:t>
            </a:r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rural areas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also.</a:t>
            </a:r>
            <a:endParaRPr lang="en-US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57400" y="3714750"/>
            <a:ext cx="25806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We all know about the importance of banks. </a:t>
            </a:r>
            <a:r>
              <a:rPr lang="en-US" b="1">
                <a:solidFill>
                  <a:schemeClr val="accent2"/>
                </a:solidFill>
              </a:rPr>
              <a:t>Though digital transactions are possible today, still we need banks for depositing money, enquiries etc..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572000" y="3714750"/>
            <a:ext cx="27451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everyone is educated. </a:t>
            </a:r>
            <a:r>
              <a:rPr lang="en-US" b="1">
                <a:solidFill>
                  <a:schemeClr val="accent2"/>
                </a:solidFill>
              </a:rPr>
              <a:t>Illiterate people feel uncomfortable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b="1">
                <a:solidFill>
                  <a:schemeClr val="accent2"/>
                </a:solidFill>
              </a:rPr>
              <a:t>since language is a barrier </a:t>
            </a:r>
            <a:r>
              <a:rPr lang="en-US">
                <a:solidFill>
                  <a:schemeClr val="accent2"/>
                </a:solidFill>
              </a:rPr>
              <a:t>while filling forms and communicating with the officers.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010400" y="3759200"/>
            <a:ext cx="18675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Few forms</a:t>
            </a:r>
            <a:r>
              <a:rPr lang="en-US">
                <a:solidFill>
                  <a:schemeClr val="accent2"/>
                </a:solidFill>
              </a:rPr>
              <a:t> might get </a:t>
            </a:r>
            <a:r>
              <a:rPr lang="en-US" b="1">
                <a:solidFill>
                  <a:schemeClr val="accent2"/>
                </a:solidFill>
              </a:rPr>
              <a:t>missed</a:t>
            </a:r>
            <a:r>
              <a:rPr lang="en-US">
                <a:solidFill>
                  <a:schemeClr val="accent2"/>
                </a:solidFill>
              </a:rPr>
              <a:t> while filling them </a:t>
            </a:r>
            <a:r>
              <a:rPr lang="en-US" b="1">
                <a:solidFill>
                  <a:schemeClr val="accent2"/>
                </a:solidFill>
              </a:rPr>
              <a:t>manually.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6" name="Picture 5" descr="WhatsApp Image 2022-09-10 at 8.14.1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66950"/>
            <a:ext cx="1881505" cy="1277620"/>
          </a:xfrm>
          <a:prstGeom prst="rect">
            <a:avLst/>
          </a:prstGeom>
        </p:spPr>
      </p:pic>
      <p:pic>
        <p:nvPicPr>
          <p:cNvPr id="10" name="Picture 9" descr="WhatsApp Image 2022-09-10 at 8.47.5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357755"/>
            <a:ext cx="1732915" cy="1284605"/>
          </a:xfrm>
          <a:prstGeom prst="rect">
            <a:avLst/>
          </a:prstGeom>
        </p:spPr>
      </p:pic>
      <p:pic>
        <p:nvPicPr>
          <p:cNvPr id="11" name="Picture 10" descr="WhatsApp Image 2022-09-10 at 9.05.54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335530"/>
            <a:ext cx="2110105" cy="1246505"/>
          </a:xfrm>
          <a:prstGeom prst="rect">
            <a:avLst/>
          </a:prstGeom>
        </p:spPr>
      </p:pic>
      <p:pic>
        <p:nvPicPr>
          <p:cNvPr id="12" name="Picture 11" descr="WhatsApp Image 2022-09-10 at 9.05.54 PM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335530"/>
            <a:ext cx="1934845" cy="120904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066800" y="363855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64535" y="3582035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15000" y="356235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943850" y="356235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</a:rPr>
              <a:t>Key Differentiators</a:t>
            </a:r>
            <a:r>
              <a:rPr lang="en-US" altLang="en-GB" sz="200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lang="en-US" altLang="en-GB" sz="2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773430" y="948690"/>
          <a:ext cx="7597140" cy="369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8570"/>
                <a:gridCol w="3798570"/>
              </a:tblGrid>
              <a:tr h="459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EXISTING ALTERNATIVES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       VIRTUAL AVATAR</a:t>
                      </a:r>
                      <a:endParaRPr lang="en-US"/>
                    </a:p>
                  </a:txBody>
                  <a:tcPr/>
                </a:tc>
              </a:tr>
              <a:tr h="459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Non existance of Virtual Avatar.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>
                          <a:sym typeface="+mn-ea"/>
                        </a:rPr>
                        <a:t>Sam</a:t>
                      </a:r>
                      <a:r>
                        <a:rPr lang="en-US" sz="1400">
                          <a:sym typeface="+mn-ea"/>
                        </a:rPr>
                        <a:t> is the Virtual Avatar who assists the Customers in Opening an account, form filling etc..</a:t>
                      </a:r>
                      <a:endParaRPr lang="en-US"/>
                    </a:p>
                  </a:txBody>
                  <a:tcPr/>
                </a:tc>
              </a:tr>
              <a:tr h="459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Though Digitalized Banking, Form filling are available, details has to be given as input through Keyboard.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Speech SDK, Customer’s voice is given as input to the system.</a:t>
                      </a:r>
                      <a:endParaRPr lang="en-US"/>
                    </a:p>
                  </a:txBody>
                  <a:tcPr/>
                </a:tc>
              </a:tr>
              <a:tr h="459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Officers communicate with the customers and the software or system does not.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Sam</a:t>
                      </a:r>
                      <a:r>
                        <a:rPr lang="en-US"/>
                        <a:t> speaks to the Customers and replies to their queries.</a:t>
                      </a:r>
                      <a:endParaRPr lang="en-US"/>
                    </a:p>
                  </a:txBody>
                  <a:tcPr/>
                </a:tc>
              </a:tr>
              <a:tr h="459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Photograph is to be pasted in the form and KYC Identification Documents has to affixed along with the form.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Sam</a:t>
                      </a:r>
                      <a:r>
                        <a:rPr lang="en-US"/>
                        <a:t> scans the Photograph, Signature and KYC Identification Documents through Camera.</a:t>
                      </a:r>
                      <a:endParaRPr lang="en-US"/>
                    </a:p>
                  </a:txBody>
                  <a:tcPr/>
                </a:tc>
              </a:tr>
              <a:tr h="459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The manually filled form can never be seen by the Customer again.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the form is filled, it is automatically saved and sent to Customer’s E-mail id.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152400" y="133350"/>
            <a:ext cx="338137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IN" altLang="en-GB" sz="2000" b="1" i="0" u="none" strike="noStrike" cap="none">
                <a:solidFill>
                  <a:srgbClr val="1F1F5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Demo Video</a:t>
            </a:r>
            <a:r>
              <a:rPr lang="en-US" altLang="en-GB" sz="2000" b="1" i="0" u="none" strike="noStrike" cap="none">
                <a:solidFill>
                  <a:srgbClr val="4A4548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:</a:t>
            </a:r>
            <a:endParaRPr lang="en-US" altLang="en-GB" sz="2000" b="1" i="0" u="none" strike="noStrike" cap="none">
              <a:solidFill>
                <a:srgbClr val="4A4548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" name="Video Bo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3035" y="664845"/>
            <a:ext cx="8815705" cy="4095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52" y="438465"/>
            <a:ext cx="5647500" cy="576000"/>
          </a:xfrm>
        </p:spPr>
        <p:txBody>
          <a:bodyPr/>
          <a:p>
            <a:r>
              <a:rPr lang="en-IN" altLang="en-US" sz="2000"/>
              <a:t>Marketing and Scope of the Work:</a:t>
            </a:r>
            <a:endParaRPr lang="en-IN" altLang="en-US" sz="2000"/>
          </a:p>
        </p:txBody>
      </p:sp>
      <p:sp>
        <p:nvSpPr>
          <p:cNvPr id="5" name="Text Box 4"/>
          <p:cNvSpPr txBox="1"/>
          <p:nvPr/>
        </p:nvSpPr>
        <p:spPr>
          <a:xfrm>
            <a:off x="533400" y="1123950"/>
            <a:ext cx="454088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Char char="Ø"/>
            </a:pPr>
            <a:r>
              <a:rPr lang="en-IN" altLang="en-US"/>
              <a:t>   This Use case can be</a:t>
            </a:r>
            <a:r>
              <a:rPr lang="en-IN" altLang="en-US" b="1"/>
              <a:t> implemented not only in  </a:t>
            </a:r>
            <a:endParaRPr lang="en-IN" altLang="en-US" b="1"/>
          </a:p>
          <a:p>
            <a:pPr marL="0" indent="0">
              <a:buFont typeface="Wingdings" panose="05000000000000000000" charset="0"/>
              <a:buNone/>
            </a:pPr>
            <a:r>
              <a:rPr lang="en-IN" altLang="en-US" b="1"/>
              <a:t>      Bank of Baroda but also in all the Other Banks.</a:t>
            </a:r>
            <a:endParaRPr lang="en-IN" altLang="en-US" b="1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This Project is mainly for </a:t>
            </a:r>
            <a:r>
              <a:rPr lang="en-IN" altLang="en-US" b="1"/>
              <a:t>Bank Customers and Employees</a:t>
            </a:r>
            <a:r>
              <a:rPr lang="en-IN" altLang="en-US"/>
              <a:t>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Since this Virtual Avatar makes its </a:t>
            </a:r>
            <a:r>
              <a:rPr lang="en-IN" altLang="en-US" b="1"/>
              <a:t>Customer(Illiterate)  comfortable in filling the forms for different bank uses</a:t>
            </a:r>
            <a:r>
              <a:rPr lang="en-IN" altLang="en-US"/>
              <a:t>, this could have a </a:t>
            </a:r>
            <a:r>
              <a:rPr lang="en-IN" altLang="en-US" b="1"/>
              <a:t>very good reach in all the banks</a:t>
            </a:r>
            <a:r>
              <a:rPr lang="en-IN" altLang="en-US"/>
              <a:t>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This Virtual Avatar will have a </a:t>
            </a:r>
            <a:r>
              <a:rPr lang="en-IN" altLang="en-US" b="1"/>
              <a:t>successful Scope</a:t>
            </a:r>
            <a:r>
              <a:rPr lang="en-IN" altLang="en-US"/>
              <a:t>, since it </a:t>
            </a:r>
            <a:r>
              <a:rPr lang="en-IN" altLang="en-US" b="1"/>
              <a:t>supports multiple Indian languages</a:t>
            </a:r>
            <a:r>
              <a:rPr lang="en-IN" altLang="en-US"/>
              <a:t>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This could also be</a:t>
            </a:r>
            <a:r>
              <a:rPr lang="en-IN" altLang="en-US" b="1"/>
              <a:t> implemented in mobile phones, tablets, laptops, pc etc... when we go for Digitalized Banking from our homes</a:t>
            </a:r>
            <a:r>
              <a:rPr lang="en-IN" altLang="en-US"/>
              <a:t>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This is could be achieved on further development of the project.</a:t>
            </a:r>
            <a:endParaRPr lang="en-IN" altLang="en-US"/>
          </a:p>
        </p:txBody>
      </p:sp>
      <p:pic>
        <p:nvPicPr>
          <p:cNvPr id="6" name="Picture 5" descr="WhatsApp_Image_2022-11-06_at_15.49.46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514350"/>
            <a:ext cx="3805555" cy="3865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57164" y="362265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</a:rPr>
              <a:t>Adoption Plan</a:t>
            </a:r>
            <a:r>
              <a:rPr lang="en-US" altLang="en-GB" sz="200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lang="en-US" altLang="en-GB" sz="2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1295400" y="1123950"/>
          <a:ext cx="6399530" cy="260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433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       DURATION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           WORK</a:t>
                      </a:r>
                      <a:endParaRPr lang="en-US"/>
                    </a:p>
                  </a:txBody>
                  <a:tcPr/>
                </a:tc>
              </a:tr>
              <a:tr h="4038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           15 days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Creation of Virtual Avatar</a:t>
                      </a:r>
                      <a:endParaRPr lang="en-US"/>
                    </a:p>
                  </a:txBody>
                  <a:tcPr/>
                </a:tc>
              </a:tr>
              <a:tr h="673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           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</a:t>
                      </a:r>
                      <a:r>
                        <a:rPr lang="en-IN" altLang="en-US"/>
                        <a:t>                       </a:t>
                      </a:r>
                      <a:r>
                        <a:rPr lang="en-US"/>
                        <a:t>15 days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Echo Bot using Microsoft Bot Framework</a:t>
                      </a:r>
                      <a:endParaRPr lang="en-US"/>
                    </a:p>
                  </a:txBody>
                  <a:tcPr/>
                </a:tc>
              </a:tr>
              <a:tr h="655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           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</a:t>
                      </a:r>
                      <a:r>
                        <a:rPr lang="en-IN" altLang="en-US"/>
                        <a:t>                       </a:t>
                      </a:r>
                      <a:r>
                        <a:rPr lang="en-US"/>
                        <a:t>15 days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Merging Virtual Avatar and Echo Bot(Voice assistant) and Testing</a:t>
                      </a:r>
                      <a:endParaRPr lang="en-US"/>
                    </a:p>
                  </a:txBody>
                  <a:tcPr/>
                </a:tc>
              </a:tr>
              <a:tr h="441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           15 days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Scanning of KYC Identifications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1295400" y="4019550"/>
            <a:ext cx="56629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 PoC can be setup in Microsoft Azure Cloud setup in</a:t>
            </a:r>
            <a:r>
              <a:rPr lang="en-IN" altLang="en-US" b="1"/>
              <a:t> 15 mins.</a:t>
            </a:r>
            <a:endParaRPr lang="en-IN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52" y="286065"/>
            <a:ext cx="5647500" cy="576000"/>
          </a:xfrm>
        </p:spPr>
        <p:txBody>
          <a:bodyPr/>
          <a:p>
            <a:r>
              <a:rPr lang="en-IN" altLang="en-US"/>
              <a:t>Why should you choose us?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04800" y="1352550"/>
            <a:ext cx="47053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from team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“Dynamic Energy”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nderstand the societies problems deeply  and accurately and make reasearches to  propose solutions. And we work hard to transform our insights to actions.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We have worked hard for the comletion of this prototype. We have made this Virtual Avatar - Sam to speak different Indian languages fluently. </a:t>
            </a:r>
            <a:r>
              <a:rPr lang="en-IN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a person who does not know to fill a form or if an illiterate comes to the bank, Virtual Avatar and the software created by us make them feel comfortable in filling the digitalized form.</a:t>
            </a: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Digitalized forms are available in the Bank of Baroda website but it does not feature any Virtual Avatar and that form cannot be filled automatically. </a:t>
            </a:r>
            <a:r>
              <a:rPr lang="en-IN" alt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But we have made it possible and feasible.</a:t>
            </a:r>
            <a:endParaRPr lang="en-IN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Picture 1" descr="WhatsApp_Image_2022-11-05_at_21.38.09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25" y="285750"/>
            <a:ext cx="391223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276600" y="2158365"/>
            <a:ext cx="261874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600"/>
              <a:t>Thank You</a:t>
            </a:r>
            <a:endParaRPr sz="3600"/>
          </a:p>
        </p:txBody>
      </p:sp>
      <p:sp>
        <p:nvSpPr>
          <p:cNvPr id="3" name="Text Box 2"/>
          <p:cNvSpPr txBox="1"/>
          <p:nvPr/>
        </p:nvSpPr>
        <p:spPr>
          <a:xfrm>
            <a:off x="838200" y="3162935"/>
            <a:ext cx="170370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TEAM MEMBERS:</a:t>
            </a:r>
            <a:endParaRPr lang="en-US" b="1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1. M.Swetha</a:t>
            </a:r>
            <a:endParaRPr lang="en-US" b="1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2.A.Veroni divya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400800" y="3162935"/>
            <a:ext cx="168402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TEAM MENTORS:</a:t>
            </a:r>
            <a:endParaRPr lang="en-US" b="1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1.Mrs.T.Ruba</a:t>
            </a:r>
            <a:endParaRPr lang="en-US" b="1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2.Mr.A.Nagaraj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r>
              <a:rPr lang="en-US" altLang="en-GB" sz="200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lang="en-US" altLang="en-GB" sz="2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09600" y="1049020"/>
            <a:ext cx="4331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Bank Customers would be Early Adopters of our product.</a:t>
            </a:r>
            <a:endParaRPr lang="en-US" b="1"/>
          </a:p>
        </p:txBody>
      </p:sp>
      <p:sp>
        <p:nvSpPr>
          <p:cNvPr id="3" name="Text Box 2"/>
          <p:cNvSpPr txBox="1"/>
          <p:nvPr/>
        </p:nvSpPr>
        <p:spPr>
          <a:xfrm>
            <a:off x="486410" y="3943350"/>
            <a:ext cx="17246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Increased Work pressure</a:t>
            </a:r>
            <a:r>
              <a:rPr lang="en-US">
                <a:solidFill>
                  <a:schemeClr val="accent2"/>
                </a:solidFill>
              </a:rPr>
              <a:t> of </a:t>
            </a:r>
            <a:r>
              <a:rPr lang="en-US" b="1">
                <a:solidFill>
                  <a:schemeClr val="accent2"/>
                </a:solidFill>
              </a:rPr>
              <a:t>Bank OffIcers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50125" y="3943350"/>
            <a:ext cx="1483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Waste of Time for Customers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38400" y="3867150"/>
            <a:ext cx="20885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chemeClr val="accent2"/>
                </a:solidFill>
                <a:sym typeface="+mn-ea"/>
              </a:rPr>
              <a:t>Language</a:t>
            </a:r>
            <a:r>
              <a:rPr lang="en-US">
                <a:solidFill>
                  <a:schemeClr val="accent2"/>
                </a:solidFill>
                <a:sym typeface="+mn-ea"/>
              </a:rPr>
              <a:t> will be the </a:t>
            </a:r>
            <a:r>
              <a:rPr lang="en-US" b="1">
                <a:solidFill>
                  <a:schemeClr val="accent2"/>
                </a:solidFill>
                <a:sym typeface="+mn-ea"/>
              </a:rPr>
              <a:t>Barrier</a:t>
            </a:r>
            <a:r>
              <a:rPr lang="en-US">
                <a:solidFill>
                  <a:schemeClr val="accent2"/>
                </a:solidFill>
                <a:sym typeface="+mn-ea"/>
              </a:rPr>
              <a:t> while filling forms in Bank for </a:t>
            </a:r>
            <a:r>
              <a:rPr lang="en-US" b="1">
                <a:solidFill>
                  <a:schemeClr val="accent2"/>
                </a:solidFill>
                <a:sym typeface="+mn-ea"/>
              </a:rPr>
              <a:t>Uneducated people</a:t>
            </a:r>
            <a:r>
              <a:rPr lang="en-US">
                <a:sym typeface="+mn-ea"/>
              </a:rPr>
              <a:t>.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953000" y="3879850"/>
            <a:ext cx="1971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sym typeface="+mn-ea"/>
              </a:rPr>
              <a:t>The </a:t>
            </a:r>
            <a:r>
              <a:rPr lang="en-US" b="1">
                <a:solidFill>
                  <a:schemeClr val="accent2"/>
                </a:solidFill>
                <a:sym typeface="+mn-ea"/>
              </a:rPr>
              <a:t>Officers</a:t>
            </a:r>
            <a:r>
              <a:rPr lang="en-US">
                <a:solidFill>
                  <a:schemeClr val="accent2"/>
                </a:solidFill>
                <a:sym typeface="+mn-ea"/>
              </a:rPr>
              <a:t> need to </a:t>
            </a:r>
            <a:r>
              <a:rPr lang="en-US" b="1">
                <a:solidFill>
                  <a:schemeClr val="accent2"/>
                </a:solidFill>
                <a:sym typeface="+mn-ea"/>
              </a:rPr>
              <a:t>verify the forms</a:t>
            </a:r>
            <a:r>
              <a:rPr lang="en-US">
                <a:solidFill>
                  <a:schemeClr val="accent2"/>
                </a:solidFill>
                <a:sym typeface="+mn-ea"/>
              </a:rPr>
              <a:t> filled by customers in</a:t>
            </a:r>
            <a:r>
              <a:rPr lang="en-US" b="1">
                <a:solidFill>
                  <a:schemeClr val="accent2"/>
                </a:solidFill>
                <a:sym typeface="+mn-ea"/>
              </a:rPr>
              <a:t> long queues.</a:t>
            </a:r>
            <a:endParaRPr lang="en-US" b="1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5" name="Picture 4" descr="WhatsApp Image 2022-09-10 at 7.59.3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155825"/>
            <a:ext cx="1830070" cy="1539875"/>
          </a:xfrm>
          <a:prstGeom prst="rect">
            <a:avLst/>
          </a:prstGeom>
        </p:spPr>
      </p:pic>
      <p:pic>
        <p:nvPicPr>
          <p:cNvPr id="8" name="Picture 7" descr="WhatsApp Image 2022-09-10 at 7.59.3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15" y="2155825"/>
            <a:ext cx="2040255" cy="1539240"/>
          </a:xfrm>
          <a:prstGeom prst="rect">
            <a:avLst/>
          </a:prstGeom>
        </p:spPr>
      </p:pic>
      <p:pic>
        <p:nvPicPr>
          <p:cNvPr id="9" name="Picture 8" descr="WhatsApp Image 2022-09-10 at 7.47.16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985" y="2155825"/>
            <a:ext cx="1961515" cy="1539240"/>
          </a:xfrm>
          <a:prstGeom prst="rect">
            <a:avLst/>
          </a:prstGeom>
        </p:spPr>
      </p:pic>
      <p:pic>
        <p:nvPicPr>
          <p:cNvPr id="11" name="Picture 10" descr="WhatsApp Image 2022-09-10 at 9.14.37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585" y="2155190"/>
            <a:ext cx="1557020" cy="1560830"/>
          </a:xfrm>
          <a:prstGeom prst="rect">
            <a:avLst/>
          </a:prstGeom>
        </p:spPr>
      </p:pic>
      <p:pic>
        <p:nvPicPr>
          <p:cNvPr id="12" name="Picture 11" descr="WhatsApp Image 2022-09-10 at 9.23.03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648335"/>
            <a:ext cx="3072765" cy="132270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3482975" y="369570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73750" y="369570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001000" y="371602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95400" y="371602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/>
              <a:t>Pre-Requisite</a:t>
            </a:r>
            <a:r>
              <a:rPr lang="en-US" altLang="en-GB" sz="2000"/>
              <a:t>:</a:t>
            </a:r>
            <a:endParaRPr lang="en-US" altLang="en-GB" sz="2000"/>
          </a:p>
        </p:txBody>
      </p:sp>
      <p:sp>
        <p:nvSpPr>
          <p:cNvPr id="2" name="Text Box 1"/>
          <p:cNvSpPr txBox="1"/>
          <p:nvPr/>
        </p:nvSpPr>
        <p:spPr>
          <a:xfrm>
            <a:off x="685800" y="1276350"/>
            <a:ext cx="2604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Digitalized Account Opening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09600" y="4095750"/>
            <a:ext cx="3378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Opening an Account and filling forms manually in banks.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562600" y="2799715"/>
            <a:ext cx="26549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Digitalized Banking Schemes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5" name="Picture 4" descr="WhatsApp Image 2022-09-11 at 8.54.22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590550"/>
            <a:ext cx="3849370" cy="1677670"/>
          </a:xfrm>
          <a:prstGeom prst="rect">
            <a:avLst/>
          </a:prstGeom>
        </p:spPr>
      </p:pic>
      <p:pic>
        <p:nvPicPr>
          <p:cNvPr id="6" name="Picture 5" descr="WhatsApp Image 2022-09-11 at 8.55.24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4550"/>
            <a:ext cx="3849370" cy="1677670"/>
          </a:xfrm>
          <a:prstGeom prst="rect">
            <a:avLst/>
          </a:prstGeom>
        </p:spPr>
      </p:pic>
      <p:pic>
        <p:nvPicPr>
          <p:cNvPr id="7" name="Picture 6" descr="WhatsApp Image 2022-09-10 at 9.05.54 P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695" y="3438525"/>
            <a:ext cx="3075305" cy="152527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" idx="3"/>
            <a:endCxn id="5" idx="1"/>
          </p:cNvCxnSpPr>
          <p:nvPr/>
        </p:nvCxnSpPr>
        <p:spPr>
          <a:xfrm flipV="1">
            <a:off x="3289935" y="1429385"/>
            <a:ext cx="824865" cy="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800600" y="2952750"/>
            <a:ext cx="8261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62400" y="4324350"/>
            <a:ext cx="1219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381000" y="438150"/>
            <a:ext cx="3378200" cy="57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r>
              <a:rPr lang="en-US" altLang="en-GB" sz="2000">
                <a:solidFill>
                  <a:srgbClr val="4A4548"/>
                </a:solidFill>
                <a:highlight>
                  <a:srgbClr val="FFFFFF"/>
                </a:highlight>
              </a:rPr>
              <a:t>:</a:t>
            </a:r>
            <a:endParaRPr lang="en-US" altLang="en-GB" sz="2000">
              <a:solidFill>
                <a:srgbClr val="4A4548"/>
              </a:solidFill>
              <a:highlight>
                <a:srgbClr val="FFFFFF"/>
              </a:highligh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79095" y="1014095"/>
            <a:ext cx="2882265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1. Microsoft Bot Framework</a:t>
            </a:r>
            <a:endParaRPr lang="en-US"/>
          </a:p>
          <a:p>
            <a:pPr algn="l"/>
            <a:r>
              <a:rPr lang="en-IN" altLang="en-US"/>
              <a:t>2. Visual Studio Code</a:t>
            </a:r>
            <a:endParaRPr lang="en-US"/>
          </a:p>
          <a:p>
            <a:pPr algn="l"/>
            <a:r>
              <a:rPr lang="en-IN" altLang="en-US"/>
              <a:t>3</a:t>
            </a:r>
            <a:r>
              <a:rPr lang="en-US"/>
              <a:t>. Visual Studio.web network</a:t>
            </a:r>
            <a:endParaRPr lang="en-US"/>
          </a:p>
          <a:p>
            <a:pPr algn="l"/>
            <a:r>
              <a:rPr lang="en-IN" altLang="en-US"/>
              <a:t>4</a:t>
            </a:r>
            <a:r>
              <a:rPr lang="en-US"/>
              <a:t>. .NET Framework Runtime 4.6.1</a:t>
            </a:r>
            <a:endParaRPr lang="en-US"/>
          </a:p>
          <a:p>
            <a:pPr algn="l"/>
            <a:r>
              <a:rPr lang="en-IN" altLang="en-US"/>
              <a:t>5</a:t>
            </a:r>
            <a:r>
              <a:rPr lang="en-US"/>
              <a:t>. Cognitive Services</a:t>
            </a:r>
            <a:endParaRPr lang="en-US"/>
          </a:p>
          <a:p>
            <a:pPr algn="l"/>
            <a:r>
              <a:rPr lang="en-IN" altLang="en-US"/>
              <a:t>6. Speech SDK</a:t>
            </a:r>
            <a:endParaRPr lang="en-IN" altLang="en-US"/>
          </a:p>
          <a:p>
            <a:pPr algn="l"/>
            <a:r>
              <a:rPr lang="en-IN" altLang="en-US"/>
              <a:t>7. TTS - nodejs</a:t>
            </a:r>
            <a:endParaRPr lang="en-IN" altLang="en-US"/>
          </a:p>
        </p:txBody>
      </p:sp>
      <p:sp>
        <p:nvSpPr>
          <p:cNvPr id="4" name="Google Shape;365;p5"/>
          <p:cNvSpPr txBox="1">
            <a:spLocks noGrp="1"/>
          </p:cNvSpPr>
          <p:nvPr/>
        </p:nvSpPr>
        <p:spPr>
          <a:xfrm>
            <a:off x="379095" y="2800350"/>
            <a:ext cx="3378200" cy="5759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 panose="020F0802020204030203"/>
              <a:buNone/>
              <a:defRPr sz="3000" b="1" i="0" u="none" strike="noStrike" cap="none">
                <a:solidFill>
                  <a:srgbClr val="1F1F5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altLang="en-GB" sz="2000">
                <a:solidFill>
                  <a:srgbClr val="4A4548"/>
                </a:solidFill>
                <a:highlight>
                  <a:srgbClr val="FFFFFF"/>
                </a:highlight>
              </a:rPr>
              <a:t>T</a:t>
            </a:r>
            <a:r>
              <a:rPr lang="en-GB" sz="2000">
                <a:solidFill>
                  <a:srgbClr val="4A4548"/>
                </a:solidFill>
                <a:highlight>
                  <a:srgbClr val="FFFFFF"/>
                </a:highlight>
              </a:rPr>
              <a:t>ools o</a:t>
            </a:r>
            <a:r>
              <a:rPr lang="en-IN" altLang="en-GB" sz="2000">
                <a:solidFill>
                  <a:srgbClr val="4A4548"/>
                </a:solidFill>
                <a:highlight>
                  <a:srgbClr val="FFFFFF"/>
                </a:highlight>
              </a:rPr>
              <a:t>ther than Azure</a:t>
            </a:r>
            <a:r>
              <a:rPr lang="en-US" altLang="en-GB" sz="2000">
                <a:solidFill>
                  <a:srgbClr val="4A4548"/>
                </a:solidFill>
                <a:highlight>
                  <a:srgbClr val="FFFFFF"/>
                </a:highlight>
              </a:rPr>
              <a:t>:</a:t>
            </a:r>
            <a:endParaRPr lang="en-US" altLang="en-GB" sz="2000">
              <a:solidFill>
                <a:srgbClr val="4A4548"/>
              </a:solidFill>
              <a:highlight>
                <a:srgbClr val="FFFFFF"/>
              </a:highligh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79095" y="3376295"/>
            <a:ext cx="319214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1. Python 3.7.3</a:t>
            </a:r>
            <a:endParaRPr lang="en-IN" altLang="en-US"/>
          </a:p>
          <a:p>
            <a:r>
              <a:rPr lang="en-IN" altLang="en-US"/>
              <a:t>2. Wondershare Demo Creator</a:t>
            </a:r>
            <a:endParaRPr lang="en-IN" altLang="en-US"/>
          </a:p>
          <a:p>
            <a:r>
              <a:rPr lang="en-IN" altLang="en-US"/>
              <a:t>3. Installation of languages other than </a:t>
            </a:r>
            <a:endParaRPr lang="en-IN" altLang="en-US"/>
          </a:p>
          <a:p>
            <a:r>
              <a:rPr lang="en-IN" altLang="en-US"/>
              <a:t>    English in Windows11</a:t>
            </a:r>
            <a:endParaRPr lang="en-IN" altLang="en-US"/>
          </a:p>
          <a:p>
            <a:r>
              <a:rPr lang="en-IN" altLang="en-US"/>
              <a:t>4. Few Python Libraries</a:t>
            </a:r>
            <a:endParaRPr lang="en-IN" altLang="en-US"/>
          </a:p>
        </p:txBody>
      </p:sp>
      <p:sp>
        <p:nvSpPr>
          <p:cNvPr id="6" name="Google Shape;365;p5"/>
          <p:cNvSpPr txBox="1">
            <a:spLocks noGrp="1"/>
          </p:cNvSpPr>
          <p:nvPr/>
        </p:nvSpPr>
        <p:spPr>
          <a:xfrm>
            <a:off x="4419600" y="1809750"/>
            <a:ext cx="3912235" cy="5759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 panose="020F0802020204030203"/>
              <a:buNone/>
              <a:defRPr sz="3000" b="1" i="0" u="none" strike="noStrike" cap="none">
                <a:solidFill>
                  <a:srgbClr val="1F1F5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altLang="en-GB" sz="2000">
                <a:solidFill>
                  <a:srgbClr val="4A4548"/>
                </a:solidFill>
                <a:highlight>
                  <a:srgbClr val="FFFFFF"/>
                </a:highlight>
              </a:rPr>
              <a:t>Programming Languages used</a:t>
            </a:r>
            <a:r>
              <a:rPr lang="en-US" altLang="en-GB" sz="2000">
                <a:solidFill>
                  <a:srgbClr val="4A4548"/>
                </a:solidFill>
                <a:highlight>
                  <a:srgbClr val="FFFFFF"/>
                </a:highlight>
              </a:rPr>
              <a:t>:</a:t>
            </a:r>
            <a:endParaRPr lang="en-US" altLang="en-GB" sz="2000">
              <a:solidFill>
                <a:srgbClr val="4A4548"/>
              </a:solidFill>
              <a:highlight>
                <a:srgbClr val="FFFFFF"/>
              </a:highligh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19600" y="2385695"/>
            <a:ext cx="118173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1. HTML</a:t>
            </a:r>
            <a:endParaRPr lang="en-IN" altLang="en-US"/>
          </a:p>
          <a:p>
            <a:r>
              <a:rPr lang="en-IN" altLang="en-US"/>
              <a:t>2. CSS</a:t>
            </a:r>
            <a:endParaRPr lang="en-IN" altLang="en-US"/>
          </a:p>
          <a:p>
            <a:r>
              <a:rPr lang="en-IN" altLang="en-US"/>
              <a:t>3. Javascript</a:t>
            </a:r>
            <a:endParaRPr lang="en-IN" altLang="en-US"/>
          </a:p>
          <a:p>
            <a:r>
              <a:rPr lang="en-IN" altLang="en-US"/>
              <a:t>4. Python</a:t>
            </a:r>
            <a:endParaRPr lang="en-I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en-GB" sz="2000" dirty="0" smtClean="0"/>
              <a:t>Outline of the Proposed Work:</a:t>
            </a:r>
            <a:endParaRPr lang="en-US" altLang="en-GB" sz="2000" dirty="0"/>
          </a:p>
        </p:txBody>
      </p:sp>
      <p:sp>
        <p:nvSpPr>
          <p:cNvPr id="3" name="Text Box 2"/>
          <p:cNvSpPr txBox="1"/>
          <p:nvPr/>
        </p:nvSpPr>
        <p:spPr>
          <a:xfrm>
            <a:off x="533400" y="819150"/>
            <a:ext cx="51346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 dirty="0"/>
              <a:t>Sam</a:t>
            </a:r>
            <a:r>
              <a:rPr lang="en-US" dirty="0"/>
              <a:t> is the </a:t>
            </a:r>
            <a:r>
              <a:rPr lang="en-US" b="1" dirty="0"/>
              <a:t>Virtual Avatar</a:t>
            </a:r>
            <a:r>
              <a:rPr lang="en-US" dirty="0"/>
              <a:t> who assists the Customers in Opening an account, form filling etc..</a:t>
            </a:r>
            <a:endParaRPr lang="en-US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dirty="0"/>
              <a:t>Sam</a:t>
            </a:r>
            <a:r>
              <a:rPr lang="en-US" dirty="0"/>
              <a:t> </a:t>
            </a:r>
            <a:r>
              <a:rPr lang="en-US" b="1" dirty="0"/>
              <a:t>speaks to the Customer</a:t>
            </a:r>
            <a:r>
              <a:rPr lang="en-US" dirty="0"/>
              <a:t> and asks about the need of him/her.</a:t>
            </a:r>
            <a:endParaRPr lang="en-US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/>
              <a:t>After listening to</a:t>
            </a:r>
            <a:r>
              <a:rPr lang="en-US" dirty="0"/>
              <a:t> the reply of the </a:t>
            </a:r>
            <a:r>
              <a:rPr lang="en-US" b="1" dirty="0"/>
              <a:t>Customer</a:t>
            </a:r>
            <a:r>
              <a:rPr lang="en-US" dirty="0"/>
              <a:t>, </a:t>
            </a:r>
            <a:r>
              <a:rPr lang="en-IN" altLang="en-US" dirty="0"/>
              <a:t>Sam</a:t>
            </a:r>
            <a:r>
              <a:rPr lang="en-US" dirty="0"/>
              <a:t> </a:t>
            </a:r>
            <a:r>
              <a:rPr lang="en-US" b="1" dirty="0"/>
              <a:t>opens</a:t>
            </a:r>
            <a:r>
              <a:rPr lang="en-US" dirty="0"/>
              <a:t> the </a:t>
            </a:r>
            <a:r>
              <a:rPr lang="en-US" b="1" dirty="0"/>
              <a:t>respective form to be </a:t>
            </a:r>
            <a:r>
              <a:rPr lang="en-US" b="1" dirty="0" smtClean="0"/>
              <a:t>filled in the language chosen by them</a:t>
            </a:r>
            <a:r>
              <a:rPr lang="en-US" dirty="0" smtClean="0"/>
              <a:t> </a:t>
            </a:r>
            <a:r>
              <a:rPr lang="en-US" dirty="0"/>
              <a:t>in the display screen.</a:t>
            </a:r>
            <a:endParaRPr lang="en-US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dirty="0"/>
              <a:t>Sam</a:t>
            </a:r>
            <a:r>
              <a:rPr lang="en-US" dirty="0"/>
              <a:t> </a:t>
            </a:r>
            <a:r>
              <a:rPr lang="en-US" b="1" dirty="0"/>
              <a:t>questions the Customers</a:t>
            </a:r>
            <a:r>
              <a:rPr lang="en-US" dirty="0"/>
              <a:t> about the </a:t>
            </a:r>
            <a:r>
              <a:rPr lang="en-US" b="1" dirty="0"/>
              <a:t>details</a:t>
            </a:r>
            <a:r>
              <a:rPr lang="en-US" dirty="0"/>
              <a:t> which are </a:t>
            </a:r>
            <a:r>
              <a:rPr lang="en-US" b="1" dirty="0"/>
              <a:t>needed to fill the form</a:t>
            </a:r>
            <a:r>
              <a:rPr lang="en-US" dirty="0"/>
              <a:t>.</a:t>
            </a:r>
            <a:endParaRPr lang="en-US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dirty="0"/>
              <a:t>Once </a:t>
            </a:r>
            <a:r>
              <a:rPr lang="en-US" b="1" dirty="0"/>
              <a:t>hearing the answers from the Customers</a:t>
            </a:r>
            <a:r>
              <a:rPr lang="en-US" dirty="0"/>
              <a:t>, </a:t>
            </a:r>
            <a:r>
              <a:rPr lang="en-IN" altLang="en-US" dirty="0"/>
              <a:t>Sam</a:t>
            </a:r>
            <a:r>
              <a:rPr lang="en-US" dirty="0"/>
              <a:t> </a:t>
            </a:r>
            <a:r>
              <a:rPr lang="en-US" b="1" dirty="0"/>
              <a:t>automatically starts typing</a:t>
            </a:r>
            <a:r>
              <a:rPr lang="en-US" dirty="0"/>
              <a:t> the details in the respective </a:t>
            </a:r>
            <a:r>
              <a:rPr lang="en-US" dirty="0" smtClean="0"/>
              <a:t>questions, in the respective language.</a:t>
            </a:r>
            <a:endParaRPr lang="en-US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dirty="0"/>
              <a:t>This </a:t>
            </a:r>
            <a:r>
              <a:rPr lang="en-US" b="1" dirty="0"/>
              <a:t>process repeats till the entire form is filled.</a:t>
            </a:r>
            <a:endParaRPr lang="en-US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b="1" dirty="0"/>
              <a:t>Signature, Photograph, Pan card, </a:t>
            </a:r>
            <a:r>
              <a:rPr lang="en-US" b="1" dirty="0" err="1"/>
              <a:t>Aadhar</a:t>
            </a:r>
            <a:r>
              <a:rPr lang="en-US" b="1" dirty="0"/>
              <a:t> card </a:t>
            </a:r>
            <a:r>
              <a:rPr lang="en-US" dirty="0"/>
              <a:t>etc.. will be </a:t>
            </a:r>
            <a:r>
              <a:rPr lang="en-US" b="1" dirty="0"/>
              <a:t>scanned</a:t>
            </a:r>
            <a:r>
              <a:rPr lang="en-US" dirty="0"/>
              <a:t> by </a:t>
            </a:r>
            <a:r>
              <a:rPr lang="en-IN" altLang="en-US" dirty="0"/>
              <a:t>Sam</a:t>
            </a:r>
            <a:r>
              <a:rPr lang="en-US" dirty="0"/>
              <a:t> through </a:t>
            </a:r>
            <a:r>
              <a:rPr lang="en-US" b="1" dirty="0"/>
              <a:t>Camera.</a:t>
            </a:r>
            <a:endParaRPr lang="en-US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dirty="0"/>
              <a:t>After filling the entire form, </a:t>
            </a:r>
            <a:r>
              <a:rPr lang="en-IN" altLang="en-US" dirty="0"/>
              <a:t>Sam</a:t>
            </a:r>
            <a:r>
              <a:rPr lang="en-US" dirty="0"/>
              <a:t> </a:t>
            </a:r>
            <a:r>
              <a:rPr lang="en-US" b="1" dirty="0"/>
              <a:t>saves the filled form</a:t>
            </a:r>
            <a:r>
              <a:rPr lang="en-US" dirty="0"/>
              <a:t> as a </a:t>
            </a:r>
            <a:r>
              <a:rPr lang="en-US" b="1" dirty="0"/>
              <a:t>Document in the system</a:t>
            </a:r>
            <a:r>
              <a:rPr lang="en-US" dirty="0"/>
              <a:t> and</a:t>
            </a:r>
            <a:r>
              <a:rPr lang="en-US" b="1" dirty="0"/>
              <a:t> sends a copy</a:t>
            </a:r>
            <a:r>
              <a:rPr lang="en-US" dirty="0"/>
              <a:t> to the </a:t>
            </a:r>
            <a:r>
              <a:rPr lang="en-US" b="1" dirty="0"/>
              <a:t>e-mail </a:t>
            </a:r>
            <a:r>
              <a:rPr lang="en-IN" altLang="en-US" b="1" dirty="0"/>
              <a:t>I</a:t>
            </a:r>
            <a:r>
              <a:rPr lang="en-US" b="1" dirty="0"/>
              <a:t>d</a:t>
            </a:r>
            <a:r>
              <a:rPr lang="en-US" dirty="0"/>
              <a:t> given by the </a:t>
            </a:r>
            <a:r>
              <a:rPr lang="en-US" b="1" dirty="0"/>
              <a:t>Customer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6" name="Picture 5" descr="WhatsApp_Image_2022-11-05_at_21.33.11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0" y="926465"/>
            <a:ext cx="2646045" cy="3186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52" y="57465"/>
            <a:ext cx="5647500" cy="576000"/>
          </a:xfrm>
        </p:spPr>
        <p:txBody>
          <a:bodyPr/>
          <a:p>
            <a:r>
              <a:rPr lang="en-US" altLang="en-GB" sz="2000" dirty="0" smtClean="0">
                <a:sym typeface="+mn-ea"/>
              </a:rPr>
              <a:t>Outline of the Proposed Work:</a:t>
            </a:r>
            <a:br>
              <a:rPr lang="en-US" altLang="en-GB" dirty="0"/>
            </a:b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5780"/>
            <a:ext cx="9558020" cy="46183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1" y="361950"/>
            <a:ext cx="5647500" cy="576000"/>
          </a:xfrm>
        </p:spPr>
        <p:txBody>
          <a:bodyPr/>
          <a:lstStyle/>
          <a:p>
            <a:r>
              <a:rPr lang="en-US" sz="2000" dirty="0" smtClean="0"/>
              <a:t>Module 1 - Virtual Avatar:</a:t>
            </a: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1" y="1047750"/>
            <a:ext cx="51054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Since the Use case chosen by us is “Virtual Avatar”, we implemented this as our 1</a:t>
            </a:r>
            <a:r>
              <a:rPr lang="en-US" baseline="30000" dirty="0" smtClean="0"/>
              <a:t>st</a:t>
            </a:r>
            <a:r>
              <a:rPr lang="en-US" dirty="0" smtClean="0"/>
              <a:t> Module.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Our Virtual Avatar is </a:t>
            </a:r>
            <a:r>
              <a:rPr lang="en-IN" altLang="en-US" b="1" dirty="0" smtClean="0"/>
              <a:t>Sam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dirty="0" smtClean="0"/>
              <a:t>Sam</a:t>
            </a:r>
            <a:r>
              <a:rPr lang="en-US" dirty="0" smtClean="0"/>
              <a:t> can </a:t>
            </a:r>
            <a:r>
              <a:rPr lang="en-US" b="1" dirty="0" smtClean="0"/>
              <a:t>speak</a:t>
            </a:r>
            <a:r>
              <a:rPr lang="en-US" dirty="0" smtClean="0"/>
              <a:t> in </a:t>
            </a:r>
            <a:r>
              <a:rPr lang="en-US" b="1" dirty="0" smtClean="0"/>
              <a:t>3 different </a:t>
            </a:r>
            <a:r>
              <a:rPr lang="en-US" b="1" dirty="0" smtClean="0"/>
              <a:t>languages – English, Tamil, Hindi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dirty="0" smtClean="0"/>
              <a:t>Sam</a:t>
            </a:r>
            <a:r>
              <a:rPr lang="en-US" dirty="0" smtClean="0"/>
              <a:t> also </a:t>
            </a:r>
            <a:r>
              <a:rPr lang="en-US" b="1" dirty="0" smtClean="0"/>
              <a:t>changes h</a:t>
            </a:r>
            <a:r>
              <a:rPr lang="en-IN" altLang="en-US" b="1" dirty="0" smtClean="0"/>
              <a:t>is</a:t>
            </a:r>
            <a:r>
              <a:rPr lang="en-US" b="1" dirty="0" smtClean="0"/>
              <a:t> costumes according to the language</a:t>
            </a:r>
            <a:r>
              <a:rPr lang="en-US" dirty="0" smtClean="0"/>
              <a:t> chosen by the user.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dirty="0" smtClean="0"/>
              <a:t>Sam</a:t>
            </a:r>
            <a:r>
              <a:rPr lang="en-US" dirty="0" smtClean="0"/>
              <a:t> was created using </a:t>
            </a:r>
            <a:r>
              <a:rPr lang="en-IN" altLang="en-US" b="1" dirty="0" smtClean="0"/>
              <a:t>WonderShare Demo Creator</a:t>
            </a:r>
            <a:r>
              <a:rPr lang="en-US" b="1" dirty="0" smtClean="0"/>
              <a:t>.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On </a:t>
            </a:r>
            <a:r>
              <a:rPr lang="en-IN" altLang="en-US" dirty="0" smtClean="0"/>
              <a:t>installing this software</a:t>
            </a:r>
            <a:r>
              <a:rPr lang="en-US" dirty="0" smtClean="0"/>
              <a:t>, we can create our own characters like </a:t>
            </a:r>
            <a:r>
              <a:rPr lang="en-IN" altLang="en-US" dirty="0" smtClean="0"/>
              <a:t>Sam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Costumes of </a:t>
            </a:r>
            <a:r>
              <a:rPr lang="en-IN" altLang="en-US" dirty="0" smtClean="0"/>
              <a:t>Sam</a:t>
            </a:r>
            <a:r>
              <a:rPr lang="en-US" dirty="0" smtClean="0"/>
              <a:t> were also changed there.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dirty="0" smtClean="0"/>
              <a:t>On switching on the camera, we can perform actions that will be recorded.</a:t>
            </a:r>
            <a:endParaRPr lang="en-IN" alt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dirty="0" smtClean="0"/>
              <a:t>Later, Sam will be created using our face and features.</a:t>
            </a:r>
            <a:endParaRPr lang="en-IN" alt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Then, </a:t>
            </a:r>
            <a:r>
              <a:rPr lang="en-IN" altLang="en-US" b="1" dirty="0" smtClean="0"/>
              <a:t>Sam</a:t>
            </a:r>
            <a:r>
              <a:rPr lang="en-US" b="1" dirty="0" smtClean="0"/>
              <a:t> was attached to the respective forms </a:t>
            </a:r>
            <a:r>
              <a:rPr lang="en-US" dirty="0" smtClean="0"/>
              <a:t>in the respective costumes.</a:t>
            </a:r>
            <a:endParaRPr lang="en-US" dirty="0" smtClean="0"/>
          </a:p>
        </p:txBody>
      </p:sp>
      <p:pic>
        <p:nvPicPr>
          <p:cNvPr id="5" name="Picture 4" descr="WhatsApp_Image_2022-11-05_at_21.38.09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53490"/>
            <a:ext cx="1792605" cy="2651125"/>
          </a:xfrm>
          <a:prstGeom prst="rect">
            <a:avLst/>
          </a:prstGeom>
        </p:spPr>
      </p:pic>
      <p:pic>
        <p:nvPicPr>
          <p:cNvPr id="6" name="Picture 5" descr="WhatsApp_Image_2022-11-05_at_21.33.11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6215"/>
            <a:ext cx="1844040" cy="2439035"/>
          </a:xfrm>
          <a:prstGeom prst="rect">
            <a:avLst/>
          </a:prstGeom>
        </p:spPr>
      </p:pic>
      <p:pic>
        <p:nvPicPr>
          <p:cNvPr id="7" name="Picture 6" descr="WhatsApp_Image_2022-11-05_at_21.46.23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370" y="1425575"/>
            <a:ext cx="2047875" cy="247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52" y="133665"/>
            <a:ext cx="5647500" cy="576000"/>
          </a:xfrm>
        </p:spPr>
        <p:txBody>
          <a:bodyPr/>
          <a:lstStyle/>
          <a:p>
            <a:r>
              <a:rPr lang="en-US" sz="2000" dirty="0" smtClean="0"/>
              <a:t>Module 2 - Voice Bot:</a:t>
            </a: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590550"/>
            <a:ext cx="493776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sample client application is configured to connect to the </a:t>
            </a:r>
            <a:r>
              <a:rPr lang="en-US" b="1" dirty="0"/>
              <a:t>Direct Line Speech channel</a:t>
            </a:r>
            <a:r>
              <a:rPr lang="en-US" dirty="0"/>
              <a:t> and the </a:t>
            </a:r>
            <a:r>
              <a:rPr lang="en-US" b="1" dirty="0"/>
              <a:t>echo bot</a:t>
            </a:r>
            <a:r>
              <a:rPr lang="en-US" dirty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the user presses a button, voice audio streams from the microphone. Or </a:t>
            </a:r>
            <a:r>
              <a:rPr lang="en-US" b="1" dirty="0"/>
              <a:t>audio is continuously recorded </a:t>
            </a:r>
            <a:r>
              <a:rPr lang="en-US" dirty="0"/>
              <a:t>when a </a:t>
            </a:r>
            <a:r>
              <a:rPr lang="en-US" b="1" dirty="0"/>
              <a:t>custom keyword</a:t>
            </a:r>
            <a:r>
              <a:rPr lang="en-US" dirty="0"/>
              <a:t> is used.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If a custom keyword is used, keyword detection happens on the local device, gating audio streaming to the cloud.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By using the </a:t>
            </a:r>
            <a:r>
              <a:rPr lang="en-US" b="1" dirty="0"/>
              <a:t>Speech SDK</a:t>
            </a:r>
            <a:r>
              <a:rPr lang="en-US" dirty="0"/>
              <a:t>, the sample client application connects to the Direct Line Speech channel and streams audio.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Optionally, </a:t>
            </a:r>
            <a:r>
              <a:rPr lang="en-US" b="1" dirty="0"/>
              <a:t>higher-accuracy keyword verification</a:t>
            </a:r>
            <a:r>
              <a:rPr lang="en-US" dirty="0"/>
              <a:t> happens on the service.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audio is passed to the speech recognition service and transcribed to text.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recognized text is passed to the echo bot as a Bot Framework activity.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response text is turned into audio by the text-to-speech service, and streamed back to the client application for playback</a:t>
            </a:r>
            <a:r>
              <a:rPr lang="en-US" b="1" dirty="0" smtClean="0"/>
              <a:t>.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This Voice Bot is attached behind </a:t>
            </a:r>
            <a:r>
              <a:rPr lang="en-IN" altLang="en-US" b="1" dirty="0" smtClean="0"/>
              <a:t>Sam</a:t>
            </a:r>
            <a:r>
              <a:rPr lang="en-US" b="1" dirty="0" smtClean="0"/>
              <a:t>.</a:t>
            </a:r>
            <a:endParaRPr lang="en-US" dirty="0"/>
          </a:p>
          <a:p>
            <a:endParaRPr lang="en-IN" dirty="0"/>
          </a:p>
        </p:txBody>
      </p:sp>
      <p:pic>
        <p:nvPicPr>
          <p:cNvPr id="4" name="Picture 3" descr="WhatsApp Image 2022-09-17 at 12.02.0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2720" y="156845"/>
            <a:ext cx="3787775" cy="4852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9740</Words>
  <Application>WPS Presentation</Application>
  <PresentationFormat>On-screen Show (16:9)</PresentationFormat>
  <Paragraphs>278</Paragraphs>
  <Slides>25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Arial</vt:lpstr>
      <vt:lpstr>Lato Black</vt:lpstr>
      <vt:lpstr>Lato</vt:lpstr>
      <vt:lpstr>Trebuchet MS</vt:lpstr>
      <vt:lpstr>Wingdings</vt:lpstr>
      <vt:lpstr>Microsoft YaHei</vt:lpstr>
      <vt:lpstr>Arial Unicode MS</vt:lpstr>
      <vt:lpstr>TI Template</vt:lpstr>
      <vt:lpstr>TI Template</vt:lpstr>
      <vt:lpstr>Bank of Baroda Hackathon - 2022                       </vt:lpstr>
      <vt:lpstr>Problem Statement?</vt:lpstr>
      <vt:lpstr>User Segment &amp; Pain Points:</vt:lpstr>
      <vt:lpstr>Pre-Requisite:</vt:lpstr>
      <vt:lpstr>Azure tools or resources:</vt:lpstr>
      <vt:lpstr>Outline of the Proposed Work:</vt:lpstr>
      <vt:lpstr>Outline of the Proposed Work: </vt:lpstr>
      <vt:lpstr>Module 1 - Virtual Avatar:</vt:lpstr>
      <vt:lpstr>Module 2 - Voice Bot:</vt:lpstr>
      <vt:lpstr>Module 2 - Voice Bot: </vt:lpstr>
      <vt:lpstr>Module 3 – Account opening form(Example):</vt:lpstr>
      <vt:lpstr>Module 3 – Account opening form(Example):</vt:lpstr>
      <vt:lpstr>Module 4 – Interaction between User and Virtual Avatar:</vt:lpstr>
      <vt:lpstr>Module 4 – Interaction between User and Virtual Avatar: </vt:lpstr>
      <vt:lpstr>Module 5 – Automatic Filling of                                          Form:</vt:lpstr>
      <vt:lpstr>Module 6 – Scanning of KYC Documents:</vt:lpstr>
      <vt:lpstr>Module 6 – Scanning of KYC Documents: </vt:lpstr>
      <vt:lpstr>Module 7 – Transfer of filled form via mail                                                  to User:</vt:lpstr>
      <vt:lpstr>Algorithms/Machine Learning Models:</vt:lpstr>
      <vt:lpstr>Key Differentiators:</vt:lpstr>
      <vt:lpstr>PowerPoint 演示文稿</vt:lpstr>
      <vt:lpstr>Marketing and Scope of the Work:</vt:lpstr>
      <vt:lpstr>Adoption Plan:</vt:lpstr>
      <vt:lpstr>Why should you choose us?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</dc:title>
  <dc:creator>sit</dc:creator>
  <cp:lastModifiedBy>M Swetha</cp:lastModifiedBy>
  <cp:revision>505</cp:revision>
  <dcterms:created xsi:type="dcterms:W3CDTF">2022-09-09T14:42:00Z</dcterms:created>
  <dcterms:modified xsi:type="dcterms:W3CDTF">2022-11-06T12:17:55Z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65DEC3D94B2C439C9D60501DE5FFFCE2</vt:lpwstr>
  </property>
  <property fmtid="{D5CDD505-2E9C-101B-9397-08002B2CF9AE}" pid="3" name="KSOProductBuildVer">
    <vt:lpwstr>1033-11.2.0.11380</vt:lpwstr>
  </property>
</Properties>
</file>